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12"/>
  </p:notesMasterIdLst>
  <p:sldIdLst>
    <p:sldId id="298" r:id="rId2"/>
    <p:sldId id="318" r:id="rId3"/>
    <p:sldId id="299" r:id="rId4"/>
    <p:sldId id="300" r:id="rId5"/>
    <p:sldId id="313" r:id="rId6"/>
    <p:sldId id="301" r:id="rId7"/>
    <p:sldId id="302" r:id="rId8"/>
    <p:sldId id="304" r:id="rId9"/>
    <p:sldId id="333" r:id="rId10"/>
    <p:sldId id="30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9BD5"/>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40" autoAdjust="0"/>
    <p:restoredTop sz="78364" autoAdjust="0"/>
  </p:normalViewPr>
  <p:slideViewPr>
    <p:cSldViewPr>
      <p:cViewPr varScale="1">
        <p:scale>
          <a:sx n="54" d="100"/>
          <a:sy n="54" d="100"/>
        </p:scale>
        <p:origin x="1212" y="66"/>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t>19-Jul-19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t>‹#›</a:t>
            </a:fld>
            <a:endParaRPr lang="en-US"/>
          </a:p>
        </p:txBody>
      </p:sp>
    </p:spTree>
    <p:extLst>
      <p:ext uri="{BB962C8B-B14F-4D97-AF65-F5344CB8AC3E}">
        <p14:creationId xmlns:p14="http://schemas.microsoft.com/office/powerpoint/2010/main"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utility function J should reflect the discriminative power of each feature.</a:t>
            </a:r>
          </a:p>
          <a:p>
            <a:r>
              <a:rPr lang="en-US" dirty="0" smtClean="0"/>
              <a:t>Cons: A feature that is not useful by itself can be very useful when combined with others. Filter methods can miss it!</a:t>
            </a:r>
            <a:endParaRPr lang="en-US" dirty="0"/>
          </a:p>
        </p:txBody>
      </p:sp>
      <p:sp>
        <p:nvSpPr>
          <p:cNvPr id="4" name="Slide Number Placeholder 3"/>
          <p:cNvSpPr>
            <a:spLocks noGrp="1"/>
          </p:cNvSpPr>
          <p:nvPr>
            <p:ph type="sldNum" sz="quarter" idx="10"/>
          </p:nvPr>
        </p:nvSpPr>
        <p:spPr/>
        <p:txBody>
          <a:bodyPr/>
          <a:lstStyle/>
          <a:p>
            <a:fld id="{62B1DED4-035E-4548-AB9E-F9B1FE638F58}" type="slidenum">
              <a:rPr lang="en-US" smtClean="0"/>
              <a:t>3</a:t>
            </a:fld>
            <a:endParaRPr lang="en-US"/>
          </a:p>
        </p:txBody>
      </p:sp>
    </p:spTree>
    <p:extLst>
      <p:ext uri="{BB962C8B-B14F-4D97-AF65-F5344CB8AC3E}">
        <p14:creationId xmlns:p14="http://schemas.microsoft.com/office/powerpoint/2010/main" val="93872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62B1DED4-035E-4548-AB9E-F9B1FE638F58}" type="slidenum">
              <a:rPr lang="en-US" smtClean="0"/>
              <a:t>4</a:t>
            </a:fld>
            <a:endParaRPr lang="en-US"/>
          </a:p>
        </p:txBody>
      </p:sp>
    </p:spTree>
    <p:extLst>
      <p:ext uri="{BB962C8B-B14F-4D97-AF65-F5344CB8AC3E}">
        <p14:creationId xmlns:p14="http://schemas.microsoft.com/office/powerpoint/2010/main" val="32931074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Many variables are</a:t>
            </a:r>
            <a:r>
              <a:rPr lang="en-US" baseline="0" dirty="0" smtClean="0"/>
              <a:t> correlated with each other and hence are redundant. If two variables are correlated, keeping one will help reduce dimensionality. But which variable to keep and which one to get rid off? Obviously, the one that has higher correlation. </a:t>
            </a:r>
            <a:endParaRPr lang="en-US" dirty="0"/>
          </a:p>
        </p:txBody>
      </p:sp>
      <p:sp>
        <p:nvSpPr>
          <p:cNvPr id="4" name="Slide Number Placeholder 3"/>
          <p:cNvSpPr>
            <a:spLocks noGrp="1"/>
          </p:cNvSpPr>
          <p:nvPr>
            <p:ph type="sldNum" sz="quarter" idx="10"/>
          </p:nvPr>
        </p:nvSpPr>
        <p:spPr/>
        <p:txBody>
          <a:bodyPr/>
          <a:lstStyle/>
          <a:p>
            <a:fld id="{62B1DED4-035E-4548-AB9E-F9B1FE638F58}" type="slidenum">
              <a:rPr lang="en-US" smtClean="0"/>
              <a:t>6</a:t>
            </a:fld>
            <a:endParaRPr lang="en-US"/>
          </a:p>
        </p:txBody>
      </p:sp>
    </p:spTree>
    <p:extLst>
      <p:ext uri="{BB962C8B-B14F-4D97-AF65-F5344CB8AC3E}">
        <p14:creationId xmlns:p14="http://schemas.microsoft.com/office/powerpoint/2010/main" val="3980694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it helps remove features with near zero linear correlation to the class.</a:t>
            </a:r>
          </a:p>
          <a:p>
            <a:r>
              <a:rPr lang="en-US" dirty="0" smtClean="0"/>
              <a:t>Second, it helps to reduce redundancy among selected features. </a:t>
            </a:r>
          </a:p>
          <a:p>
            <a:r>
              <a:rPr lang="en-US" dirty="0" smtClean="0"/>
              <a:t>It is known that if data is linearly separable in the original representation, it is still linearly separable if all but one of a group of linearly dependent features are removed (Das, 1971). However, it is not safe to always assume linear correlation between features in the real world. </a:t>
            </a:r>
          </a:p>
          <a:p>
            <a:r>
              <a:rPr lang="en-US" dirty="0" smtClean="0"/>
              <a:t>Linear correlation measures may not be able to capture correlations that are not linear in nature. </a:t>
            </a:r>
          </a:p>
          <a:p>
            <a:r>
              <a:rPr lang="en-US" dirty="0" smtClean="0"/>
              <a:t>Another limitation is that the calculation requires all features contain numerical values.</a:t>
            </a:r>
            <a:endParaRPr lang="en-US" dirty="0"/>
          </a:p>
        </p:txBody>
      </p:sp>
      <p:sp>
        <p:nvSpPr>
          <p:cNvPr id="4" name="Slide Number Placeholder 3"/>
          <p:cNvSpPr>
            <a:spLocks noGrp="1"/>
          </p:cNvSpPr>
          <p:nvPr>
            <p:ph type="sldNum" sz="quarter" idx="10"/>
          </p:nvPr>
        </p:nvSpPr>
        <p:spPr/>
        <p:txBody>
          <a:bodyPr/>
          <a:lstStyle/>
          <a:p>
            <a:fld id="{FD334F72-63C4-4F48-89BB-ECE000B57864}" type="slidenum">
              <a:rPr lang="en-US" smtClean="0"/>
              <a:t>8</a:t>
            </a:fld>
            <a:endParaRPr lang="en-US"/>
          </a:p>
        </p:txBody>
      </p:sp>
    </p:spTree>
    <p:extLst>
      <p:ext uri="{BB962C8B-B14F-4D97-AF65-F5344CB8AC3E}">
        <p14:creationId xmlns:p14="http://schemas.microsoft.com/office/powerpoint/2010/main" val="25576214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solidFill>
                  <a:srgbClr val="FF0000"/>
                </a:solidFill>
                <a:latin typeface="Helvetica" panose="020B0604020202030204" pitchFamily="34" charset="0"/>
              </a:rPr>
              <a:t>Many produce very similar rankings....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smtClean="0">
              <a:solidFill>
                <a:srgbClr val="FF0000"/>
              </a:solidFill>
              <a:latin typeface="Helvetica" panose="020B060402020203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The No Free Lunch theorem in Machine Learning says that no single machine learning algorithm is universally the best algorithm. In fact, the goal of machine learning models is not find an algorithm that will be the best.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There</a:t>
            </a:r>
            <a:r>
              <a:rPr lang="en-US" sz="1200" b="0" i="0" kern="1200" baseline="0" dirty="0" smtClean="0">
                <a:solidFill>
                  <a:schemeClr val="tx1"/>
                </a:solidFill>
                <a:effectLst/>
                <a:latin typeface="+mn-lt"/>
                <a:ea typeface="+mn-ea"/>
                <a:cs typeface="+mn-cs"/>
              </a:rPr>
              <a:t> is no single algorithm which has performed better in all </a:t>
            </a:r>
            <a:r>
              <a:rPr lang="en-US" sz="1200" b="0" i="0" kern="1200" baseline="0" dirty="0" err="1" smtClean="0">
                <a:solidFill>
                  <a:schemeClr val="tx1"/>
                </a:solidFill>
                <a:effectLst/>
                <a:latin typeface="+mn-lt"/>
                <a:ea typeface="+mn-ea"/>
                <a:cs typeface="+mn-cs"/>
              </a:rPr>
              <a:t>scineraios</a:t>
            </a:r>
            <a:endParaRPr lang="en-US" sz="1200" b="0" i="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smtClean="0">
              <a:solidFill>
                <a:srgbClr val="FF0000"/>
              </a:solidFill>
              <a:latin typeface="Helvetica" panose="020B0604020202030204" pitchFamily="34" charset="0"/>
            </a:endParaRPr>
          </a:p>
          <a:p>
            <a:endParaRPr lang="en-US" dirty="0"/>
          </a:p>
        </p:txBody>
      </p:sp>
      <p:sp>
        <p:nvSpPr>
          <p:cNvPr id="4" name="Slide Number Placeholder 3"/>
          <p:cNvSpPr>
            <a:spLocks noGrp="1"/>
          </p:cNvSpPr>
          <p:nvPr>
            <p:ph type="sldNum" sz="quarter" idx="10"/>
          </p:nvPr>
        </p:nvSpPr>
        <p:spPr/>
        <p:txBody>
          <a:bodyPr/>
          <a:lstStyle/>
          <a:p>
            <a:fld id="{62B1DED4-035E-4548-AB9E-F9B1FE638F58}" type="slidenum">
              <a:rPr lang="en-US" smtClean="0"/>
              <a:t>9</a:t>
            </a:fld>
            <a:endParaRPr lang="en-US"/>
          </a:p>
        </p:txBody>
      </p:sp>
    </p:spTree>
    <p:extLst>
      <p:ext uri="{BB962C8B-B14F-4D97-AF65-F5344CB8AC3E}">
        <p14:creationId xmlns:p14="http://schemas.microsoft.com/office/powerpoint/2010/main" val="24180673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IN" dirty="0" smtClean="0"/>
              <a:t>Feature subset selection using Filter methods</a:t>
            </a:r>
            <a:endParaRPr lang="en-US" dirty="0"/>
          </a:p>
        </p:txBody>
      </p:sp>
      <p:sp>
        <p:nvSpPr>
          <p:cNvPr id="6" name="Subtitle 5"/>
          <p:cNvSpPr>
            <a:spLocks noGrp="1"/>
          </p:cNvSpPr>
          <p:nvPr>
            <p:ph type="subTitle" idx="1"/>
          </p:nvPr>
        </p:nvSpPr>
        <p:spPr/>
        <p:txBody>
          <a:bodyPr/>
          <a:lstStyle/>
          <a:p>
            <a:r>
              <a:rPr lang="en-US" sz="1800" dirty="0" err="1" smtClean="0">
                <a:solidFill>
                  <a:srgbClr val="211D71"/>
                </a:solidFill>
              </a:rPr>
              <a:t>Prof.Aruna</a:t>
            </a:r>
            <a:r>
              <a:rPr lang="en-US" sz="1800" dirty="0" smtClean="0">
                <a:solidFill>
                  <a:srgbClr val="211D71"/>
                </a:solidFill>
              </a:rPr>
              <a:t> </a:t>
            </a:r>
            <a:r>
              <a:rPr lang="en-US" sz="1800" dirty="0" err="1" smtClean="0">
                <a:solidFill>
                  <a:srgbClr val="211D71"/>
                </a:solidFill>
              </a:rPr>
              <a:t>Malapati</a:t>
            </a:r>
            <a:endParaRPr lang="en-US" sz="1800" dirty="0">
              <a:solidFill>
                <a:srgbClr val="211D71"/>
              </a:solidFill>
            </a:endParaRPr>
          </a:p>
        </p:txBody>
      </p:sp>
    </p:spTree>
    <p:extLst>
      <p:ext uri="{BB962C8B-B14F-4D97-AF65-F5344CB8AC3E}">
        <p14:creationId xmlns:p14="http://schemas.microsoft.com/office/powerpoint/2010/main" val="32088626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normAutofit/>
          </a:bodyPr>
          <a:lstStyle/>
          <a:p>
            <a:pPr marL="0" lvl="1" algn="r">
              <a:spcBef>
                <a:spcPts val="1000"/>
              </a:spcBef>
            </a:pPr>
            <a:r>
              <a:rPr lang="en-US" sz="2400" dirty="0">
                <a:latin typeface="Helvetica" panose="020B0604020202020204" pitchFamily="34" charset="0"/>
                <a:cs typeface="Helvetica" panose="020B0604020202020204" pitchFamily="34" charset="0"/>
              </a:rPr>
              <a:t>In our next </a:t>
            </a:r>
            <a:r>
              <a:rPr lang="en-US" sz="2400" dirty="0" err="1">
                <a:latin typeface="Helvetica" panose="020B0604020202020204" pitchFamily="34" charset="0"/>
                <a:cs typeface="Helvetica" panose="020B0604020202020204" pitchFamily="34" charset="0"/>
              </a:rPr>
              <a:t>session:</a:t>
            </a:r>
            <a:r>
              <a:rPr lang="en-US" sz="2400" dirty="0" err="1">
                <a:latin typeface="Helvetica" panose="020B0604020202020204" pitchFamily="34" charset="0"/>
                <a:cs typeface="Helvetica" panose="020B0604020202020204" pitchFamily="34" charset="0"/>
              </a:rPr>
              <a:t>Feature</a:t>
            </a:r>
            <a:r>
              <a:rPr lang="en-US" sz="2400" dirty="0">
                <a:latin typeface="Helvetica" panose="020B0604020202020204" pitchFamily="34" charset="0"/>
                <a:cs typeface="Helvetica" panose="020B0604020202020204" pitchFamily="34" charset="0"/>
              </a:rPr>
              <a:t> selection using Chi Squared Test </a:t>
            </a:r>
          </a:p>
          <a:p>
            <a:pPr marL="0" lvl="1" algn="r">
              <a:spcBef>
                <a:spcPts val="1000"/>
              </a:spcBef>
            </a:pPr>
            <a:endParaRPr lang="en-US" sz="2400" dirty="0">
              <a:latin typeface="Helvetica" panose="020B0604020202020204" pitchFamily="34" charset="0"/>
              <a:cs typeface="Helvetica" panose="020B0604020202020204" pitchFamily="34" charset="0"/>
            </a:endParaRPr>
          </a:p>
          <a:p>
            <a:endParaRPr lang="en-US"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411327180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Objectives</a:t>
            </a:r>
            <a:endParaRPr lang="en-US" dirty="0"/>
          </a:p>
        </p:txBody>
      </p:sp>
      <p:sp>
        <p:nvSpPr>
          <p:cNvPr id="3" name="Text Placeholder 2"/>
          <p:cNvSpPr>
            <a:spLocks noGrp="1"/>
          </p:cNvSpPr>
          <p:nvPr>
            <p:ph type="body" sz="quarter" idx="13"/>
          </p:nvPr>
        </p:nvSpPr>
        <p:spPr/>
        <p:txBody>
          <a:bodyPr>
            <a:normAutofit/>
          </a:bodyPr>
          <a:lstStyle/>
          <a:p>
            <a:pPr>
              <a:lnSpc>
                <a:spcPct val="150000"/>
              </a:lnSpc>
              <a:buFont typeface="Wingdings" panose="05000000000000000000" pitchFamily="2" charset="2"/>
              <a:buChar char="Ø"/>
            </a:pPr>
            <a:r>
              <a:rPr lang="en-US" sz="2400" dirty="0" smtClean="0"/>
              <a:t>Formulate the problem of filter methods for feature subset selection</a:t>
            </a:r>
          </a:p>
          <a:p>
            <a:pPr>
              <a:lnSpc>
                <a:spcPct val="150000"/>
              </a:lnSpc>
              <a:buFont typeface="Wingdings" panose="05000000000000000000" pitchFamily="2" charset="2"/>
              <a:buChar char="Ø"/>
            </a:pPr>
            <a:r>
              <a:rPr lang="en-US" sz="2400" dirty="0" smtClean="0"/>
              <a:t>List various filters</a:t>
            </a:r>
          </a:p>
          <a:p>
            <a:pPr>
              <a:lnSpc>
                <a:spcPct val="150000"/>
              </a:lnSpc>
              <a:buFont typeface="Wingdings" panose="05000000000000000000" pitchFamily="2" charset="2"/>
              <a:buChar char="Ø"/>
            </a:pPr>
            <a:r>
              <a:rPr lang="en-US" sz="2400" dirty="0" smtClean="0"/>
              <a:t>Define the Pearson correlation filter for regression</a:t>
            </a:r>
          </a:p>
          <a:p>
            <a:pPr>
              <a:lnSpc>
                <a:spcPct val="150000"/>
              </a:lnSpc>
              <a:buFont typeface="Wingdings" panose="05000000000000000000" pitchFamily="2" charset="2"/>
              <a:buChar char="Ø"/>
            </a:pPr>
            <a:r>
              <a:rPr lang="en-US" sz="2400" dirty="0" smtClean="0"/>
              <a:t>Explain no free lunch theorem</a:t>
            </a:r>
            <a:endParaRPr lang="en-US" sz="2400" dirty="0"/>
          </a:p>
        </p:txBody>
      </p:sp>
    </p:spTree>
    <p:extLst>
      <p:ext uri="{BB962C8B-B14F-4D97-AF65-F5344CB8AC3E}">
        <p14:creationId xmlns:p14="http://schemas.microsoft.com/office/powerpoint/2010/main" val="1573181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Filter Methods</a:t>
            </a:r>
            <a:endParaRPr lang="en-US" dirty="0"/>
          </a:p>
        </p:txBody>
      </p:sp>
      <p:sp>
        <p:nvSpPr>
          <p:cNvPr id="3" name="Text Placeholder 2"/>
          <p:cNvSpPr>
            <a:spLocks noGrp="1"/>
          </p:cNvSpPr>
          <p:nvPr>
            <p:ph type="body" sz="quarter" idx="13"/>
          </p:nvPr>
        </p:nvSpPr>
        <p:spPr>
          <a:xfrm>
            <a:off x="153374" y="3200400"/>
            <a:ext cx="6323626" cy="3772722"/>
          </a:xfrm>
        </p:spPr>
        <p:txBody>
          <a:bodyPr>
            <a:normAutofit fontScale="92500"/>
          </a:bodyPr>
          <a:lstStyle/>
          <a:p>
            <a:pPr marL="0" indent="0" algn="just">
              <a:lnSpc>
                <a:spcPct val="150000"/>
              </a:lnSpc>
              <a:buNone/>
            </a:pPr>
            <a:r>
              <a:rPr lang="en-US" sz="2400" dirty="0"/>
              <a:t>Input: large feature set Ω </a:t>
            </a:r>
            <a:endParaRPr lang="en-US" sz="2400" dirty="0" smtClean="0"/>
          </a:p>
          <a:p>
            <a:pPr marL="0" indent="0" algn="just">
              <a:lnSpc>
                <a:spcPct val="150000"/>
              </a:lnSpc>
              <a:buNone/>
            </a:pPr>
            <a:r>
              <a:rPr lang="en-US" sz="2400" dirty="0" smtClean="0"/>
              <a:t>1 </a:t>
            </a:r>
            <a:r>
              <a:rPr lang="en-US" sz="2400" dirty="0"/>
              <a:t>Identify candidate subset S ⊆ Ω </a:t>
            </a:r>
            <a:endParaRPr lang="en-US" sz="2400" dirty="0" smtClean="0"/>
          </a:p>
          <a:p>
            <a:pPr marL="0" indent="0" algn="just">
              <a:lnSpc>
                <a:spcPct val="150000"/>
              </a:lnSpc>
              <a:buNone/>
            </a:pPr>
            <a:r>
              <a:rPr lang="en-US" sz="2400" dirty="0" smtClean="0"/>
              <a:t>2 </a:t>
            </a:r>
            <a:r>
              <a:rPr lang="en-US" sz="2400" dirty="0"/>
              <a:t>While !stop criterion() </a:t>
            </a:r>
            <a:endParaRPr lang="en-US" sz="2400" dirty="0" smtClean="0"/>
          </a:p>
          <a:p>
            <a:pPr marL="0" indent="0" algn="just">
              <a:lnSpc>
                <a:spcPct val="150000"/>
              </a:lnSpc>
              <a:buNone/>
            </a:pPr>
            <a:r>
              <a:rPr lang="en-US" sz="2400" dirty="0" smtClean="0"/>
              <a:t>	Evaluate </a:t>
            </a:r>
            <a:r>
              <a:rPr lang="en-US" sz="2400" dirty="0">
                <a:solidFill>
                  <a:srgbClr val="FF0000"/>
                </a:solidFill>
              </a:rPr>
              <a:t>utility function J </a:t>
            </a:r>
            <a:r>
              <a:rPr lang="en-US" sz="2400" dirty="0"/>
              <a:t>using S. </a:t>
            </a:r>
            <a:endParaRPr lang="en-US" sz="2400" dirty="0" smtClean="0"/>
          </a:p>
          <a:p>
            <a:pPr marL="0" indent="0" algn="just">
              <a:lnSpc>
                <a:spcPct val="150000"/>
              </a:lnSpc>
              <a:buNone/>
            </a:pPr>
            <a:r>
              <a:rPr lang="en-US" sz="2400" dirty="0"/>
              <a:t>	</a:t>
            </a:r>
            <a:r>
              <a:rPr lang="en-US" sz="2400" dirty="0" smtClean="0"/>
              <a:t>Adapt S</a:t>
            </a:r>
          </a:p>
          <a:p>
            <a:pPr marL="0" indent="0" algn="just">
              <a:lnSpc>
                <a:spcPct val="150000"/>
              </a:lnSpc>
              <a:buNone/>
            </a:pPr>
            <a:r>
              <a:rPr lang="en-US" sz="2400" dirty="0" smtClean="0"/>
              <a:t>3 </a:t>
            </a:r>
            <a:r>
              <a:rPr lang="en-US" sz="2400" dirty="0"/>
              <a:t>Return S.</a:t>
            </a:r>
            <a:endParaRPr lang="en-US" sz="2400" dirty="0" smtClean="0"/>
          </a:p>
        </p:txBody>
      </p:sp>
      <p:sp>
        <p:nvSpPr>
          <p:cNvPr id="5" name="Rectangle 4"/>
          <p:cNvSpPr/>
          <p:nvPr/>
        </p:nvSpPr>
        <p:spPr>
          <a:xfrm>
            <a:off x="6461078" y="3976555"/>
            <a:ext cx="5638800" cy="1754326"/>
          </a:xfrm>
          <a:prstGeom prst="rect">
            <a:avLst/>
          </a:prstGeom>
        </p:spPr>
        <p:txBody>
          <a:bodyPr wrap="square">
            <a:spAutoFit/>
          </a:bodyPr>
          <a:lstStyle/>
          <a:p>
            <a:pPr>
              <a:lnSpc>
                <a:spcPct val="150000"/>
              </a:lnSpc>
            </a:pPr>
            <a:r>
              <a:rPr lang="en-US" sz="2400" dirty="0" smtClean="0">
                <a:solidFill>
                  <a:srgbClr val="FF0000"/>
                </a:solidFill>
                <a:latin typeface="Helvetica" panose="020B0604020202020204" pitchFamily="34" charset="0"/>
                <a:cs typeface="Helvetica" panose="020B0604020202020204" pitchFamily="34" charset="0"/>
              </a:rPr>
              <a:t>Pros</a:t>
            </a:r>
            <a:r>
              <a:rPr lang="en-US" sz="2400" dirty="0">
                <a:solidFill>
                  <a:srgbClr val="FF0000"/>
                </a:solidFill>
                <a:latin typeface="Helvetica" panose="020B0604020202020204" pitchFamily="34" charset="0"/>
                <a:cs typeface="Helvetica" panose="020B0604020202020204" pitchFamily="34" charset="0"/>
              </a:rPr>
              <a:t>: fast, provides generically useful feature set </a:t>
            </a:r>
            <a:endParaRPr lang="en-US" sz="2400" dirty="0" smtClean="0">
              <a:solidFill>
                <a:srgbClr val="FF0000"/>
              </a:solidFill>
              <a:latin typeface="Helvetica" panose="020B0604020202020204" pitchFamily="34" charset="0"/>
              <a:cs typeface="Helvetica" panose="020B0604020202020204" pitchFamily="34" charset="0"/>
            </a:endParaRPr>
          </a:p>
          <a:p>
            <a:pPr>
              <a:lnSpc>
                <a:spcPct val="150000"/>
              </a:lnSpc>
            </a:pPr>
            <a:r>
              <a:rPr lang="en-US" sz="2400" dirty="0" smtClean="0">
                <a:solidFill>
                  <a:srgbClr val="FF0000"/>
                </a:solidFill>
                <a:latin typeface="Helvetica" panose="020B0604020202020204" pitchFamily="34" charset="0"/>
                <a:cs typeface="Helvetica" panose="020B0604020202020204" pitchFamily="34" charset="0"/>
              </a:rPr>
              <a:t>Cons</a:t>
            </a:r>
            <a:r>
              <a:rPr lang="en-US" sz="2400" dirty="0">
                <a:solidFill>
                  <a:srgbClr val="FF0000"/>
                </a:solidFill>
                <a:latin typeface="Helvetica" panose="020B0604020202020204" pitchFamily="34" charset="0"/>
                <a:cs typeface="Helvetica" panose="020B0604020202020204" pitchFamily="34" charset="0"/>
              </a:rPr>
              <a:t>: </a:t>
            </a:r>
            <a:r>
              <a:rPr lang="en-US" sz="2400" dirty="0" smtClean="0">
                <a:solidFill>
                  <a:srgbClr val="FF0000"/>
                </a:solidFill>
                <a:latin typeface="Helvetica" panose="020B0604020202020204" pitchFamily="34" charset="0"/>
                <a:cs typeface="Helvetica" panose="020B0604020202020204" pitchFamily="34" charset="0"/>
              </a:rPr>
              <a:t>cause higher </a:t>
            </a:r>
            <a:r>
              <a:rPr lang="en-US" sz="2400" dirty="0">
                <a:solidFill>
                  <a:srgbClr val="FF0000"/>
                </a:solidFill>
                <a:latin typeface="Helvetica" panose="020B0604020202020204" pitchFamily="34" charset="0"/>
                <a:cs typeface="Helvetica" panose="020B0604020202020204" pitchFamily="34" charset="0"/>
              </a:rPr>
              <a:t>error than wrappers</a:t>
            </a:r>
          </a:p>
        </p:txBody>
      </p:sp>
      <p:sp>
        <p:nvSpPr>
          <p:cNvPr id="7" name="Rectangle 6"/>
          <p:cNvSpPr/>
          <p:nvPr/>
        </p:nvSpPr>
        <p:spPr>
          <a:xfrm>
            <a:off x="550588" y="914400"/>
            <a:ext cx="11336612" cy="2308324"/>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sz="2400" dirty="0" smtClean="0">
                <a:latin typeface="Helvetica" panose="020B0604020202020204" pitchFamily="34" charset="0"/>
                <a:cs typeface="Helvetica" panose="020B0604020202020204" pitchFamily="34" charset="0"/>
              </a:rPr>
              <a:t>The Predictive power of </a:t>
            </a:r>
            <a:r>
              <a:rPr lang="en-US" sz="2400" dirty="0" smtClean="0">
                <a:solidFill>
                  <a:srgbClr val="FF0000"/>
                </a:solidFill>
                <a:latin typeface="Helvetica" panose="020B0604020202020204" pitchFamily="34" charset="0"/>
                <a:cs typeface="Helvetica" panose="020B0604020202020204" pitchFamily="34" charset="0"/>
              </a:rPr>
              <a:t>individual feature is evaluated.</a:t>
            </a:r>
          </a:p>
          <a:p>
            <a:pPr marL="342900" indent="-342900">
              <a:lnSpc>
                <a:spcPct val="150000"/>
              </a:lnSpc>
              <a:buFont typeface="Wingdings" panose="05000000000000000000" pitchFamily="2" charset="2"/>
              <a:buChar char="Ø"/>
            </a:pPr>
            <a:r>
              <a:rPr lang="en-US" sz="2400" dirty="0">
                <a:solidFill>
                  <a:srgbClr val="FF0000"/>
                </a:solidFill>
                <a:latin typeface="Helvetica" panose="020B0604020202020204" pitchFamily="34" charset="0"/>
                <a:cs typeface="Helvetica" panose="020B0604020202020204" pitchFamily="34" charset="0"/>
              </a:rPr>
              <a:t>Rank each feature </a:t>
            </a:r>
            <a:r>
              <a:rPr lang="en-US" sz="2400" dirty="0">
                <a:latin typeface="Helvetica" panose="020B0604020202020204" pitchFamily="34" charset="0"/>
                <a:cs typeface="Helvetica" panose="020B0604020202020204" pitchFamily="34" charset="0"/>
              </a:rPr>
              <a:t>according to some </a:t>
            </a:r>
            <a:r>
              <a:rPr lang="en-US" sz="2400" dirty="0">
                <a:solidFill>
                  <a:srgbClr val="FF0000"/>
                </a:solidFill>
                <a:latin typeface="Helvetica" panose="020B0604020202020204" pitchFamily="34" charset="0"/>
                <a:cs typeface="Helvetica" panose="020B0604020202020204" pitchFamily="34" charset="0"/>
              </a:rPr>
              <a:t>univariate metric </a:t>
            </a:r>
            <a:r>
              <a:rPr lang="en-US" sz="2400" dirty="0">
                <a:latin typeface="Helvetica" panose="020B0604020202020204" pitchFamily="34" charset="0"/>
                <a:cs typeface="Helvetica" panose="020B0604020202020204" pitchFamily="34" charset="0"/>
              </a:rPr>
              <a:t>and select the highest ranking features. </a:t>
            </a:r>
          </a:p>
          <a:p>
            <a:pPr marL="342900" indent="-342900">
              <a:lnSpc>
                <a:spcPct val="150000"/>
              </a:lnSpc>
              <a:buFont typeface="Wingdings" panose="05000000000000000000" pitchFamily="2" charset="2"/>
              <a:buChar char="Ø"/>
            </a:pPr>
            <a:r>
              <a:rPr lang="en-US" sz="2400" dirty="0" smtClean="0">
                <a:latin typeface="Helvetica" panose="020B0604020202020204" pitchFamily="34" charset="0"/>
                <a:cs typeface="Helvetica" panose="020B0604020202020204" pitchFamily="34" charset="0"/>
              </a:rPr>
              <a:t>The score should </a:t>
            </a:r>
            <a:r>
              <a:rPr lang="en-US" sz="2400" dirty="0">
                <a:latin typeface="Helvetica" panose="020B0604020202020204" pitchFamily="34" charset="0"/>
                <a:cs typeface="Helvetica" panose="020B0604020202020204" pitchFamily="34" charset="0"/>
              </a:rPr>
              <a:t>reflect the discriminative power of each feature.</a:t>
            </a:r>
          </a:p>
        </p:txBody>
      </p:sp>
    </p:spTree>
    <p:extLst>
      <p:ext uri="{BB962C8B-B14F-4D97-AF65-F5344CB8AC3E}">
        <p14:creationId xmlns:p14="http://schemas.microsoft.com/office/powerpoint/2010/main" val="1607479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 calcmode="lin" valueType="num">
                                      <p:cBhvr additive="base">
                                        <p:cTn id="13" dur="500" fill="hold"/>
                                        <p:tgtEl>
                                          <p:spTgt spid="7">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7">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 calcmode="lin" valueType="num">
                                      <p:cBhvr additive="base">
                                        <p:cTn id="19" dur="500" fill="hold"/>
                                        <p:tgtEl>
                                          <p:spTgt spid="7">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 calcmode="lin" valueType="num">
                                      <p:cBhvr additive="base">
                                        <p:cTn id="25"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0" end="0"/>
                                            </p:txEl>
                                          </p:spTgt>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3">
                                            <p:txEl>
                                              <p:pRg st="1" end="1"/>
                                            </p:txEl>
                                          </p:spTgt>
                                        </p:tgtEl>
                                        <p:attrNameLst>
                                          <p:attrName>style.visibility</p:attrName>
                                        </p:attrNameLst>
                                      </p:cBhvr>
                                      <p:to>
                                        <p:strVal val="visible"/>
                                      </p:to>
                                    </p:set>
                                    <p:anim calcmode="lin" valueType="num">
                                      <p:cBhvr additive="base">
                                        <p:cTn id="2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1" end="1"/>
                                            </p:txEl>
                                          </p:spTgt>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3">
                                            <p:txEl>
                                              <p:pRg st="2" end="2"/>
                                            </p:txEl>
                                          </p:spTgt>
                                        </p:tgtEl>
                                        <p:attrNameLst>
                                          <p:attrName>style.visibility</p:attrName>
                                        </p:attrNameLst>
                                      </p:cBhvr>
                                      <p:to>
                                        <p:strVal val="visible"/>
                                      </p:to>
                                    </p:set>
                                    <p:anim calcmode="lin" valueType="num">
                                      <p:cBhvr additive="base">
                                        <p:cTn id="3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2" end="2"/>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3">
                                            <p:txEl>
                                              <p:pRg st="3" end="3"/>
                                            </p:txEl>
                                          </p:spTgt>
                                        </p:tgtEl>
                                        <p:attrNameLst>
                                          <p:attrName>style.visibility</p:attrName>
                                        </p:attrNameLst>
                                      </p:cBhvr>
                                      <p:to>
                                        <p:strVal val="visible"/>
                                      </p:to>
                                    </p:set>
                                    <p:anim calcmode="lin" valueType="num">
                                      <p:cBhvr additive="base">
                                        <p:cTn id="3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3" end="3"/>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anim calcmode="lin" valueType="num">
                                      <p:cBhvr additive="base">
                                        <p:cTn id="4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4" end="4"/>
                                            </p:txEl>
                                          </p:spTgt>
                                        </p:tgtEl>
                                        <p:attrNameLst>
                                          <p:attrName>ppt_y</p:attrName>
                                        </p:attrNameLst>
                                      </p:cBhvr>
                                      <p:tavLst>
                                        <p:tav tm="0">
                                          <p:val>
                                            <p:strVal val="1+#ppt_h/2"/>
                                          </p:val>
                                        </p:tav>
                                        <p:tav tm="100000">
                                          <p:val>
                                            <p:strVal val="#ppt_y"/>
                                          </p:val>
                                        </p:tav>
                                      </p:tavLst>
                                    </p:anim>
                                  </p:childTnLst>
                                </p:cTn>
                              </p:par>
                              <p:par>
                                <p:cTn id="43" presetID="2" presetClass="entr" presetSubtype="4" fill="hold" nodeType="withEffect">
                                  <p:stCondLst>
                                    <p:cond delay="0"/>
                                  </p:stCondLst>
                                  <p:childTnLst>
                                    <p:set>
                                      <p:cBhvr>
                                        <p:cTn id="44" dur="1" fill="hold">
                                          <p:stCondLst>
                                            <p:cond delay="0"/>
                                          </p:stCondLst>
                                        </p:cTn>
                                        <p:tgtEl>
                                          <p:spTgt spid="3">
                                            <p:txEl>
                                              <p:pRg st="5" end="5"/>
                                            </p:txEl>
                                          </p:spTgt>
                                        </p:tgtEl>
                                        <p:attrNameLst>
                                          <p:attrName>style.visibility</p:attrName>
                                        </p:attrNameLst>
                                      </p:cBhvr>
                                      <p:to>
                                        <p:strVal val="visible"/>
                                      </p:to>
                                    </p:set>
                                    <p:anim calcmode="lin" valueType="num">
                                      <p:cBhvr additive="base">
                                        <p:cTn id="4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4" fill="hold" nodeType="clickEffect">
                                  <p:stCondLst>
                                    <p:cond delay="0"/>
                                  </p:stCondLst>
                                  <p:childTnLst>
                                    <p:set>
                                      <p:cBhvr>
                                        <p:cTn id="50" dur="1" fill="hold">
                                          <p:stCondLst>
                                            <p:cond delay="0"/>
                                          </p:stCondLst>
                                        </p:cTn>
                                        <p:tgtEl>
                                          <p:spTgt spid="5">
                                            <p:txEl>
                                              <p:pRg st="0" end="0"/>
                                            </p:txEl>
                                          </p:spTgt>
                                        </p:tgtEl>
                                        <p:attrNameLst>
                                          <p:attrName>style.visibility</p:attrName>
                                        </p:attrNameLst>
                                      </p:cBhvr>
                                      <p:to>
                                        <p:strVal val="visible"/>
                                      </p:to>
                                    </p:set>
                                    <p:anim calcmode="lin" valueType="num">
                                      <p:cBhvr additive="base">
                                        <p:cTn id="51"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52" dur="500" fill="hold"/>
                                        <p:tgtEl>
                                          <p:spTgt spid="5">
                                            <p:txEl>
                                              <p:pRg st="0" end="0"/>
                                            </p:txEl>
                                          </p:spTgt>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0"/>
                                  </p:stCondLst>
                                  <p:childTnLst>
                                    <p:set>
                                      <p:cBhvr>
                                        <p:cTn id="54" dur="1" fill="hold">
                                          <p:stCondLst>
                                            <p:cond delay="0"/>
                                          </p:stCondLst>
                                        </p:cTn>
                                        <p:tgtEl>
                                          <p:spTgt spid="5">
                                            <p:txEl>
                                              <p:pRg st="1" end="1"/>
                                            </p:txEl>
                                          </p:spTgt>
                                        </p:tgtEl>
                                        <p:attrNameLst>
                                          <p:attrName>style.visibility</p:attrName>
                                        </p:attrNameLst>
                                      </p:cBhvr>
                                      <p:to>
                                        <p:strVal val="visible"/>
                                      </p:to>
                                    </p:set>
                                    <p:anim calcmode="lin" valueType="num">
                                      <p:cBhvr additive="base">
                                        <p:cTn id="55"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Filters</a:t>
            </a:r>
            <a:endParaRPr lang="en-US" dirty="0"/>
          </a:p>
        </p:txBody>
      </p:sp>
      <p:sp>
        <p:nvSpPr>
          <p:cNvPr id="3" name="Text Placeholder 2"/>
          <p:cNvSpPr>
            <a:spLocks noGrp="1"/>
          </p:cNvSpPr>
          <p:nvPr>
            <p:ph type="body" sz="quarter" idx="13"/>
          </p:nvPr>
        </p:nvSpPr>
        <p:spPr>
          <a:xfrm>
            <a:off x="594360" y="1066800"/>
            <a:ext cx="11140440" cy="5562600"/>
          </a:xfrm>
        </p:spPr>
        <p:txBody>
          <a:bodyPr>
            <a:noAutofit/>
          </a:bodyPr>
          <a:lstStyle/>
          <a:p>
            <a:pPr>
              <a:lnSpc>
                <a:spcPct val="150000"/>
              </a:lnSpc>
              <a:buFont typeface="Wingdings" panose="05000000000000000000" pitchFamily="2" charset="2"/>
              <a:buChar char="Ø"/>
            </a:pPr>
            <a:r>
              <a:rPr lang="en-US" sz="2400" b="1" dirty="0"/>
              <a:t>Univariate </a:t>
            </a:r>
            <a:r>
              <a:rPr lang="en-US" sz="2400" b="1" dirty="0" smtClean="0"/>
              <a:t>filters </a:t>
            </a:r>
            <a:r>
              <a:rPr lang="en-US" sz="2400" dirty="0"/>
              <a:t>evaluate </a:t>
            </a:r>
            <a:r>
              <a:rPr lang="en-US" sz="2400" dirty="0">
                <a:solidFill>
                  <a:srgbClr val="FF0000"/>
                </a:solidFill>
              </a:rPr>
              <a:t>each feature </a:t>
            </a:r>
            <a:r>
              <a:rPr lang="en-US" sz="2400" dirty="0" smtClean="0">
                <a:solidFill>
                  <a:srgbClr val="FF0000"/>
                </a:solidFill>
              </a:rPr>
              <a:t>independently </a:t>
            </a:r>
            <a:r>
              <a:rPr lang="en-US" sz="2400" dirty="0" smtClean="0"/>
              <a:t>with respect to the target variable. </a:t>
            </a:r>
          </a:p>
          <a:p>
            <a:pPr marL="741363" lvl="1" indent="-396875">
              <a:lnSpc>
                <a:spcPct val="150000"/>
              </a:lnSpc>
              <a:buFont typeface="Wingdings" panose="05000000000000000000" pitchFamily="2" charset="2"/>
              <a:buChar char="ü"/>
            </a:pPr>
            <a:r>
              <a:rPr lang="en-US" sz="2400" dirty="0"/>
              <a:t>Correlation</a:t>
            </a:r>
          </a:p>
          <a:p>
            <a:pPr marL="741363" lvl="1" indent="-396875">
              <a:lnSpc>
                <a:spcPct val="150000"/>
              </a:lnSpc>
              <a:buFont typeface="Wingdings" panose="05000000000000000000" pitchFamily="2" charset="2"/>
              <a:buChar char="ü"/>
            </a:pPr>
            <a:r>
              <a:rPr lang="en-US" sz="2400" dirty="0"/>
              <a:t>Fisher Score</a:t>
            </a:r>
          </a:p>
          <a:p>
            <a:pPr marL="741363" lvl="1" indent="-396875">
              <a:lnSpc>
                <a:spcPct val="150000"/>
              </a:lnSpc>
              <a:buFont typeface="Wingdings" panose="05000000000000000000" pitchFamily="2" charset="2"/>
              <a:buChar char="ü"/>
            </a:pPr>
            <a:r>
              <a:rPr lang="en-US" sz="2400" dirty="0"/>
              <a:t>Mutual Information (Information Gain)</a:t>
            </a:r>
          </a:p>
          <a:p>
            <a:pPr marL="741363" lvl="1" indent="-396875">
              <a:lnSpc>
                <a:spcPct val="150000"/>
              </a:lnSpc>
              <a:buFont typeface="Wingdings" panose="05000000000000000000" pitchFamily="2" charset="2"/>
              <a:buChar char="ü"/>
            </a:pPr>
            <a:r>
              <a:rPr lang="en-US" sz="2400" dirty="0"/>
              <a:t>Gini index</a:t>
            </a:r>
          </a:p>
          <a:p>
            <a:pPr marL="741363" lvl="1" indent="-396875">
              <a:lnSpc>
                <a:spcPct val="150000"/>
              </a:lnSpc>
              <a:buFont typeface="Wingdings" panose="05000000000000000000" pitchFamily="2" charset="2"/>
              <a:buChar char="ü"/>
            </a:pPr>
            <a:r>
              <a:rPr lang="en-US" sz="2400" dirty="0"/>
              <a:t>Gain Ratio</a:t>
            </a:r>
          </a:p>
          <a:p>
            <a:pPr marL="741363" lvl="1" indent="-396875">
              <a:lnSpc>
                <a:spcPct val="150000"/>
              </a:lnSpc>
              <a:buFont typeface="Wingdings" panose="05000000000000000000" pitchFamily="2" charset="2"/>
              <a:buChar char="ü"/>
            </a:pPr>
            <a:r>
              <a:rPr lang="en-US" sz="2400" dirty="0"/>
              <a:t>Chi-Squared test</a:t>
            </a:r>
          </a:p>
          <a:p>
            <a:pPr>
              <a:lnSpc>
                <a:spcPct val="150000"/>
              </a:lnSpc>
              <a:buFont typeface="Wingdings" panose="05000000000000000000" pitchFamily="2" charset="2"/>
              <a:buChar char="Ø"/>
            </a:pPr>
            <a:r>
              <a:rPr lang="en-US" sz="2400" b="1" dirty="0" smtClean="0"/>
              <a:t>Multivariate </a:t>
            </a:r>
            <a:r>
              <a:rPr lang="en-US" sz="2400" b="1" dirty="0"/>
              <a:t>filters </a:t>
            </a:r>
            <a:r>
              <a:rPr lang="en-US" sz="2400" dirty="0"/>
              <a:t>evaluate features in context of others. </a:t>
            </a:r>
          </a:p>
        </p:txBody>
      </p:sp>
    </p:spTree>
    <p:extLst>
      <p:ext uri="{BB962C8B-B14F-4D97-AF65-F5344CB8AC3E}">
        <p14:creationId xmlns:p14="http://schemas.microsoft.com/office/powerpoint/2010/main" val="1807777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filters</a:t>
            </a:r>
            <a:endParaRPr lang="en-US" dirty="0"/>
          </a:p>
        </p:txBody>
      </p:sp>
      <p:sp>
        <p:nvSpPr>
          <p:cNvPr id="3" name="Text Placeholder 2"/>
          <p:cNvSpPr>
            <a:spLocks noGrp="1"/>
          </p:cNvSpPr>
          <p:nvPr>
            <p:ph type="body" sz="quarter" idx="13"/>
          </p:nvPr>
        </p:nvSpPr>
        <p:spPr>
          <a:xfrm>
            <a:off x="6400800" y="3670033"/>
            <a:ext cx="5410200" cy="2578367"/>
          </a:xfrm>
        </p:spPr>
        <p:txBody>
          <a:bodyPr>
            <a:normAutofit/>
          </a:bodyPr>
          <a:lstStyle/>
          <a:p>
            <a:pPr marL="342900" indent="-342900">
              <a:buFont typeface="Wingdings" panose="05000000000000000000" pitchFamily="2" charset="2"/>
              <a:buChar char="Ø"/>
            </a:pPr>
            <a:r>
              <a:rPr lang="en-US" sz="2400" dirty="0" smtClean="0">
                <a:latin typeface="Helvetica" panose="020B0604020202020204" pitchFamily="34" charset="0"/>
                <a:cs typeface="Helvetica" panose="020B0604020202020204" pitchFamily="34" charset="0"/>
              </a:rPr>
              <a:t>Others</a:t>
            </a:r>
            <a:endParaRPr lang="en-US" sz="2400" dirty="0">
              <a:latin typeface="Helvetica" panose="020B0604020202020204" pitchFamily="34" charset="0"/>
              <a:cs typeface="Helvetica" panose="020B0604020202020204" pitchFamily="34" charset="0"/>
            </a:endParaRPr>
          </a:p>
          <a:p>
            <a:pPr lvl="1">
              <a:buFont typeface="Wingdings" panose="05000000000000000000" pitchFamily="2" charset="2"/>
              <a:buChar char="ü"/>
            </a:pPr>
            <a:r>
              <a:rPr lang="en-US" sz="2400" dirty="0" smtClean="0">
                <a:latin typeface="Helvetica" panose="020B0604020202020204" pitchFamily="34" charset="0"/>
                <a:cs typeface="Helvetica" panose="020B0604020202020204" pitchFamily="34" charset="0"/>
              </a:rPr>
              <a:t>Fisher </a:t>
            </a:r>
            <a:r>
              <a:rPr lang="en-US" sz="2400" dirty="0">
                <a:latin typeface="Helvetica" panose="020B0604020202020204" pitchFamily="34" charset="0"/>
                <a:cs typeface="Helvetica" panose="020B0604020202020204" pitchFamily="34" charset="0"/>
              </a:rPr>
              <a:t>score</a:t>
            </a:r>
          </a:p>
          <a:p>
            <a:pPr lvl="1">
              <a:buFont typeface="Wingdings" panose="05000000000000000000" pitchFamily="2" charset="2"/>
              <a:buChar char="ü"/>
            </a:pPr>
            <a:r>
              <a:rPr lang="en-US" sz="2400" dirty="0">
                <a:latin typeface="Helvetica" panose="020B0604020202020204" pitchFamily="34" charset="0"/>
                <a:cs typeface="Helvetica" panose="020B0604020202020204" pitchFamily="34" charset="0"/>
              </a:rPr>
              <a:t>Gini </a:t>
            </a:r>
            <a:r>
              <a:rPr lang="en-US" sz="2400" dirty="0" smtClean="0">
                <a:latin typeface="Helvetica" panose="020B0604020202020204" pitchFamily="34" charset="0"/>
                <a:cs typeface="Helvetica" panose="020B0604020202020204" pitchFamily="34" charset="0"/>
              </a:rPr>
              <a:t>index</a:t>
            </a:r>
          </a:p>
          <a:p>
            <a:pPr lvl="1">
              <a:buFont typeface="Wingdings" panose="05000000000000000000" pitchFamily="2" charset="2"/>
              <a:buChar char="ü"/>
            </a:pPr>
            <a:r>
              <a:rPr lang="en-US" sz="2400" dirty="0">
                <a:latin typeface="Helvetica" panose="020B0604020202020204" pitchFamily="34" charset="0"/>
                <a:cs typeface="Helvetica" panose="020B0604020202020204" pitchFamily="34" charset="0"/>
              </a:rPr>
              <a:t>Cramer's V</a:t>
            </a:r>
          </a:p>
          <a:p>
            <a:pPr marL="457200" lvl="1" indent="0">
              <a:buNone/>
            </a:pPr>
            <a:endParaRPr lang="en-US" sz="2400" dirty="0">
              <a:latin typeface="Helvetica" panose="020B0604020202020204" pitchFamily="34" charset="0"/>
              <a:cs typeface="Helvetica" panose="020B0604020202020204" pitchFamily="34" charset="0"/>
            </a:endParaRPr>
          </a:p>
          <a:p>
            <a:endParaRPr lang="en-US" dirty="0"/>
          </a:p>
        </p:txBody>
      </p:sp>
      <p:sp>
        <p:nvSpPr>
          <p:cNvPr id="5" name="Rectangle 4"/>
          <p:cNvSpPr/>
          <p:nvPr/>
        </p:nvSpPr>
        <p:spPr>
          <a:xfrm>
            <a:off x="76200" y="1676400"/>
            <a:ext cx="6096000" cy="1569660"/>
          </a:xfrm>
          <a:prstGeom prst="rect">
            <a:avLst/>
          </a:prstGeom>
        </p:spPr>
        <p:txBody>
          <a:bodyPr>
            <a:spAutoFit/>
          </a:bodyPr>
          <a:lstStyle/>
          <a:p>
            <a:pPr marL="342900" indent="-342900">
              <a:buFont typeface="Wingdings" panose="05000000000000000000" pitchFamily="2" charset="2"/>
              <a:buChar char="Ø"/>
            </a:pPr>
            <a:r>
              <a:rPr lang="en-US" sz="2400" dirty="0">
                <a:latin typeface="Helvetica" panose="020B0604020202020204" pitchFamily="34" charset="0"/>
                <a:cs typeface="Helvetica" panose="020B0604020202020204" pitchFamily="34" charset="0"/>
              </a:rPr>
              <a:t>Correlation-based</a:t>
            </a:r>
          </a:p>
          <a:p>
            <a:pPr marL="685800" indent="-342900">
              <a:buFont typeface="Wingdings" panose="05000000000000000000" pitchFamily="2" charset="2"/>
              <a:buChar char="ü"/>
            </a:pPr>
            <a:r>
              <a:rPr lang="en-US" sz="2400" dirty="0">
                <a:latin typeface="Helvetica" panose="020B0604020202020204" pitchFamily="34" charset="0"/>
                <a:cs typeface="Helvetica" panose="020B0604020202020204" pitchFamily="34" charset="0"/>
              </a:rPr>
              <a:t>Pearson product-moment correlation</a:t>
            </a:r>
          </a:p>
          <a:p>
            <a:pPr marL="685800" indent="-342900">
              <a:buFont typeface="Wingdings" panose="05000000000000000000" pitchFamily="2" charset="2"/>
              <a:buChar char="ü"/>
            </a:pPr>
            <a:r>
              <a:rPr lang="en-US" sz="2400" dirty="0">
                <a:latin typeface="Helvetica" panose="020B0604020202020204" pitchFamily="34" charset="0"/>
                <a:cs typeface="Helvetica" panose="020B0604020202020204" pitchFamily="34" charset="0"/>
              </a:rPr>
              <a:t>Spearman rank correlation</a:t>
            </a:r>
          </a:p>
          <a:p>
            <a:pPr marL="685800" indent="-342900">
              <a:buFont typeface="Wingdings" panose="05000000000000000000" pitchFamily="2" charset="2"/>
              <a:buChar char="ü"/>
            </a:pPr>
            <a:r>
              <a:rPr lang="en-US" sz="2400" dirty="0">
                <a:latin typeface="Helvetica" panose="020B0604020202020204" pitchFamily="34" charset="0"/>
                <a:cs typeface="Helvetica" panose="020B0604020202020204" pitchFamily="34" charset="0"/>
              </a:rPr>
              <a:t>Kendall concordance</a:t>
            </a:r>
          </a:p>
        </p:txBody>
      </p:sp>
      <p:sp>
        <p:nvSpPr>
          <p:cNvPr id="6" name="Rectangle 5"/>
          <p:cNvSpPr/>
          <p:nvPr/>
        </p:nvSpPr>
        <p:spPr>
          <a:xfrm>
            <a:off x="76200" y="3682275"/>
            <a:ext cx="6096000" cy="1938992"/>
          </a:xfrm>
          <a:prstGeom prst="rect">
            <a:avLst/>
          </a:prstGeom>
        </p:spPr>
        <p:txBody>
          <a:bodyPr wrap="square">
            <a:spAutoFit/>
          </a:bodyPr>
          <a:lstStyle/>
          <a:p>
            <a:pPr marL="342900" indent="-342900">
              <a:buFont typeface="Wingdings" panose="05000000000000000000" pitchFamily="2" charset="2"/>
              <a:buChar char="Ø"/>
            </a:pPr>
            <a:r>
              <a:rPr lang="it-IT" sz="2400" dirty="0">
                <a:latin typeface="Helvetica" panose="020B0604020202020204" pitchFamily="34" charset="0"/>
                <a:cs typeface="Helvetica" panose="020B0604020202020204" pitchFamily="34" charset="0"/>
              </a:rPr>
              <a:t>Statistical/probabilistic independence </a:t>
            </a:r>
            <a:r>
              <a:rPr lang="it-IT" sz="2400" dirty="0" smtClean="0">
                <a:latin typeface="Helvetica" panose="020B0604020202020204" pitchFamily="34" charset="0"/>
                <a:cs typeface="Helvetica" panose="020B0604020202020204" pitchFamily="34" charset="0"/>
              </a:rPr>
              <a:t>metrics</a:t>
            </a:r>
          </a:p>
          <a:p>
            <a:pPr marL="685800" indent="-342900">
              <a:buFont typeface="Wingdings" panose="05000000000000000000" pitchFamily="2" charset="2"/>
              <a:buChar char="ü"/>
            </a:pPr>
            <a:r>
              <a:rPr lang="it-IT" sz="2400" dirty="0">
                <a:latin typeface="Helvetica" panose="020B0604020202020204" pitchFamily="34" charset="0"/>
                <a:cs typeface="Helvetica" panose="020B0604020202020204" pitchFamily="34" charset="0"/>
              </a:rPr>
              <a:t>Chi-square statistic</a:t>
            </a:r>
          </a:p>
          <a:p>
            <a:pPr marL="685800" indent="-342900">
              <a:buFont typeface="Wingdings" panose="05000000000000000000" pitchFamily="2" charset="2"/>
              <a:buChar char="ü"/>
            </a:pPr>
            <a:r>
              <a:rPr lang="it-IT" sz="2400" dirty="0" smtClean="0">
                <a:latin typeface="Helvetica" panose="020B0604020202020204" pitchFamily="34" charset="0"/>
                <a:cs typeface="Helvetica" panose="020B0604020202020204" pitchFamily="34" charset="0"/>
              </a:rPr>
              <a:t>F-statistic</a:t>
            </a:r>
          </a:p>
          <a:p>
            <a:pPr marL="685800" indent="-342900">
              <a:buFont typeface="Wingdings" panose="05000000000000000000" pitchFamily="2" charset="2"/>
              <a:buChar char="ü"/>
            </a:pPr>
            <a:r>
              <a:rPr lang="it-IT" sz="2400" dirty="0">
                <a:latin typeface="Helvetica" panose="020B0604020202020204" pitchFamily="34" charset="0"/>
                <a:cs typeface="Helvetica" panose="020B0604020202020204" pitchFamily="34" charset="0"/>
              </a:rPr>
              <a:t>Welch's </a:t>
            </a:r>
            <a:r>
              <a:rPr lang="it-IT" sz="2400" dirty="0" smtClean="0">
                <a:latin typeface="Helvetica" panose="020B0604020202020204" pitchFamily="34" charset="0"/>
                <a:cs typeface="Helvetica" panose="020B0604020202020204" pitchFamily="34" charset="0"/>
              </a:rPr>
              <a:t>statistic</a:t>
            </a:r>
            <a:endParaRPr lang="it-IT" sz="2400" dirty="0">
              <a:latin typeface="Helvetica" panose="020B0604020202020204" pitchFamily="34" charset="0"/>
              <a:cs typeface="Helvetica" panose="020B0604020202020204" pitchFamily="34" charset="0"/>
            </a:endParaRPr>
          </a:p>
        </p:txBody>
      </p:sp>
      <p:sp>
        <p:nvSpPr>
          <p:cNvPr id="7" name="Rectangle 6"/>
          <p:cNvSpPr/>
          <p:nvPr/>
        </p:nvSpPr>
        <p:spPr>
          <a:xfrm>
            <a:off x="6172200" y="1818348"/>
            <a:ext cx="6096000" cy="1477328"/>
          </a:xfrm>
          <a:prstGeom prst="rect">
            <a:avLst/>
          </a:prstGeom>
        </p:spPr>
        <p:txBody>
          <a:bodyPr>
            <a:spAutoFit/>
          </a:bodyPr>
          <a:lstStyle/>
          <a:p>
            <a:pPr marL="342900" indent="-342900">
              <a:buFont typeface="Wingdings" panose="05000000000000000000" pitchFamily="2" charset="2"/>
              <a:buChar char="Ø"/>
            </a:pPr>
            <a:r>
              <a:rPr lang="en-US" sz="2400" dirty="0">
                <a:latin typeface="Helvetica" panose="020B0604020202020204" pitchFamily="34" charset="0"/>
                <a:cs typeface="Helvetica" panose="020B0604020202020204" pitchFamily="34" charset="0"/>
              </a:rPr>
              <a:t>Information-theoretic metrics</a:t>
            </a:r>
          </a:p>
          <a:p>
            <a:pPr marL="742950" lvl="1" indent="-285750">
              <a:buFont typeface="Wingdings" panose="05000000000000000000" pitchFamily="2" charset="2"/>
              <a:buChar char="ü"/>
            </a:pPr>
            <a:r>
              <a:rPr lang="en-US" sz="2400" dirty="0">
                <a:latin typeface="Helvetica" panose="020B0604020202020204" pitchFamily="34" charset="0"/>
                <a:cs typeface="Helvetica" panose="020B0604020202020204" pitchFamily="34" charset="0"/>
              </a:rPr>
              <a:t>Mutual Information (Information Gain)</a:t>
            </a:r>
          </a:p>
          <a:p>
            <a:pPr marL="742950" lvl="1" indent="-285750">
              <a:buFont typeface="Wingdings" panose="05000000000000000000" pitchFamily="2" charset="2"/>
              <a:buChar char="ü"/>
            </a:pPr>
            <a:r>
              <a:rPr lang="en-US" sz="2400" dirty="0">
                <a:latin typeface="Helvetica" panose="020B0604020202020204" pitchFamily="34" charset="0"/>
                <a:cs typeface="Helvetica" panose="020B0604020202020204" pitchFamily="34" charset="0"/>
              </a:rPr>
              <a:t>Gain Ratio</a:t>
            </a:r>
          </a:p>
          <a:p>
            <a:pPr lvl="1"/>
            <a:r>
              <a:rPr lang="en-US" dirty="0"/>
              <a:t> </a:t>
            </a:r>
          </a:p>
        </p:txBody>
      </p:sp>
    </p:spTree>
    <p:extLst>
      <p:ext uri="{BB962C8B-B14F-4D97-AF65-F5344CB8AC3E}">
        <p14:creationId xmlns:p14="http://schemas.microsoft.com/office/powerpoint/2010/main" val="4223199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 calcmode="lin" valueType="num">
                                      <p:cBhvr additive="base">
                                        <p:cTn id="25"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0" end="0"/>
                                            </p:txEl>
                                          </p:spTgt>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3">
                                            <p:txEl>
                                              <p:pRg st="1" end="1"/>
                                            </p:txEl>
                                          </p:spTgt>
                                        </p:tgtEl>
                                        <p:attrNameLst>
                                          <p:attrName>style.visibility</p:attrName>
                                        </p:attrNameLst>
                                      </p:cBhvr>
                                      <p:to>
                                        <p:strVal val="visible"/>
                                      </p:to>
                                    </p:set>
                                    <p:anim calcmode="lin" valueType="num">
                                      <p:cBhvr additive="base">
                                        <p:cTn id="2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1" end="1"/>
                                            </p:txEl>
                                          </p:spTgt>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3">
                                            <p:txEl>
                                              <p:pRg st="2" end="2"/>
                                            </p:txEl>
                                          </p:spTgt>
                                        </p:tgtEl>
                                        <p:attrNameLst>
                                          <p:attrName>style.visibility</p:attrName>
                                        </p:attrNameLst>
                                      </p:cBhvr>
                                      <p:to>
                                        <p:strVal val="visible"/>
                                      </p:to>
                                    </p:set>
                                    <p:anim calcmode="lin" valueType="num">
                                      <p:cBhvr additive="base">
                                        <p:cTn id="3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2" end="2"/>
                                            </p:txEl>
                                          </p:spTgt>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3">
                                            <p:txEl>
                                              <p:pRg st="3" end="3"/>
                                            </p:txEl>
                                          </p:spTgt>
                                        </p:tgtEl>
                                        <p:attrNameLst>
                                          <p:attrName>style.visibility</p:attrName>
                                        </p:attrNameLst>
                                      </p:cBhvr>
                                      <p:to>
                                        <p:strVal val="visible"/>
                                      </p:to>
                                    </p:set>
                                    <p:anim calcmode="lin" valueType="num">
                                      <p:cBhvr additive="base">
                                        <p:cTn id="3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6"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How “useful” is a single feature? : Univariate filters</a:t>
            </a:r>
          </a:p>
        </p:txBody>
      </p:sp>
      <p:sp>
        <p:nvSpPr>
          <p:cNvPr id="3" name="Text Placeholder 2"/>
          <p:cNvSpPr>
            <a:spLocks noGrp="1"/>
          </p:cNvSpPr>
          <p:nvPr>
            <p:ph type="body" sz="quarter" idx="13"/>
          </p:nvPr>
        </p:nvSpPr>
        <p:spPr>
          <a:xfrm>
            <a:off x="419100" y="1295400"/>
            <a:ext cx="11315700" cy="3276599"/>
          </a:xfrm>
        </p:spPr>
        <p:txBody>
          <a:bodyPr>
            <a:noAutofit/>
          </a:bodyPr>
          <a:lstStyle/>
          <a:p>
            <a:pPr marL="0" indent="0">
              <a:lnSpc>
                <a:spcPct val="150000"/>
              </a:lnSpc>
              <a:buNone/>
            </a:pPr>
            <a:r>
              <a:rPr lang="en-US" sz="2400" dirty="0"/>
              <a:t>Trying to predict someone’s </a:t>
            </a:r>
            <a:r>
              <a:rPr lang="en-US" sz="2400" dirty="0" smtClean="0"/>
              <a:t>ML </a:t>
            </a:r>
            <a:r>
              <a:rPr lang="en-US" sz="2400" dirty="0"/>
              <a:t>exam grade from various possible indicators (a.k.a. features): </a:t>
            </a:r>
            <a:endParaRPr lang="en-US" sz="2400" dirty="0" smtClean="0"/>
          </a:p>
          <a:p>
            <a:pPr marL="0" indent="0">
              <a:lnSpc>
                <a:spcPct val="150000"/>
              </a:lnSpc>
              <a:buNone/>
            </a:pPr>
            <a:r>
              <a:rPr lang="en-US" sz="2400" dirty="0"/>
              <a:t> </a:t>
            </a:r>
            <a:r>
              <a:rPr lang="en-US" sz="2400" dirty="0" smtClean="0"/>
              <a:t>   1) Statistics </a:t>
            </a:r>
            <a:r>
              <a:rPr lang="en-US" sz="2400" dirty="0"/>
              <a:t>grade, </a:t>
            </a:r>
            <a:endParaRPr lang="en-US" sz="2400" dirty="0" smtClean="0"/>
          </a:p>
          <a:p>
            <a:pPr marL="0" indent="0">
              <a:lnSpc>
                <a:spcPct val="150000"/>
              </a:lnSpc>
              <a:buNone/>
            </a:pPr>
            <a:r>
              <a:rPr lang="en-US" sz="2400" dirty="0" smtClean="0"/>
              <a:t>    2) Biology </a:t>
            </a:r>
            <a:r>
              <a:rPr lang="en-US" sz="2400" dirty="0"/>
              <a:t>grade, </a:t>
            </a:r>
            <a:endParaRPr lang="en-US" sz="2400" dirty="0" smtClean="0"/>
          </a:p>
          <a:p>
            <a:pPr marL="0" indent="0">
              <a:lnSpc>
                <a:spcPct val="150000"/>
              </a:lnSpc>
              <a:buNone/>
            </a:pPr>
            <a:r>
              <a:rPr lang="en-US" sz="2400" dirty="0" smtClean="0"/>
              <a:t>    3) Linear Algebra grade</a:t>
            </a:r>
            <a:r>
              <a:rPr lang="en-US" sz="2400" dirty="0"/>
              <a:t>, or </a:t>
            </a:r>
            <a:endParaRPr lang="en-US" sz="2400" dirty="0" smtClean="0"/>
          </a:p>
          <a:p>
            <a:pPr marL="0" indent="0">
              <a:lnSpc>
                <a:spcPct val="150000"/>
              </a:lnSpc>
              <a:buNone/>
            </a:pPr>
            <a:r>
              <a:rPr lang="en-US" sz="2400" dirty="0" smtClean="0"/>
              <a:t>    4) Height </a:t>
            </a:r>
            <a:r>
              <a:rPr lang="en-US" sz="2400" dirty="0"/>
              <a:t>...</a:t>
            </a:r>
          </a:p>
          <a:p>
            <a:pPr marL="0" indent="0">
              <a:lnSpc>
                <a:spcPct val="150000"/>
              </a:lnSpc>
              <a:buNone/>
            </a:pPr>
            <a:r>
              <a:rPr lang="en-US" sz="2400" dirty="0" smtClean="0"/>
              <a:t>    Which </a:t>
            </a:r>
            <a:r>
              <a:rPr lang="en-US" sz="2400" dirty="0"/>
              <a:t>one would you pick?</a:t>
            </a:r>
          </a:p>
        </p:txBody>
      </p:sp>
      <p:pic>
        <p:nvPicPr>
          <p:cNvPr id="5" name="Picture 4"/>
          <p:cNvPicPr>
            <a:picLocks noChangeAspect="1"/>
          </p:cNvPicPr>
          <p:nvPr/>
        </p:nvPicPr>
        <p:blipFill>
          <a:blip r:embed="rId3"/>
          <a:stretch>
            <a:fillRect/>
          </a:stretch>
        </p:blipFill>
        <p:spPr>
          <a:xfrm>
            <a:off x="5334000" y="2233606"/>
            <a:ext cx="6551386" cy="4314842"/>
          </a:xfrm>
          <a:prstGeom prst="rect">
            <a:avLst/>
          </a:prstGeom>
        </p:spPr>
      </p:pic>
    </p:spTree>
    <p:extLst>
      <p:ext uri="{BB962C8B-B14F-4D97-AF65-F5344CB8AC3E}">
        <p14:creationId xmlns:p14="http://schemas.microsoft.com/office/powerpoint/2010/main" val="1142503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5"/>
                                        </p:tgtEl>
                                        <p:attrNameLst>
                                          <p:attrName>style.visibility</p:attrName>
                                        </p:attrNameLst>
                                      </p:cBhvr>
                                      <p:to>
                                        <p:strVal val="visible"/>
                                      </p:to>
                                    </p:set>
                                    <p:anim calcmode="lin" valueType="num">
                                      <p:cBhvr additive="base">
                                        <p:cTn id="43" dur="500" fill="hold"/>
                                        <p:tgtEl>
                                          <p:spTgt spid="5"/>
                                        </p:tgtEl>
                                        <p:attrNameLst>
                                          <p:attrName>ppt_x</p:attrName>
                                        </p:attrNameLst>
                                      </p:cBhvr>
                                      <p:tavLst>
                                        <p:tav tm="0">
                                          <p:val>
                                            <p:strVal val="#ppt_x"/>
                                          </p:val>
                                        </p:tav>
                                        <p:tav tm="100000">
                                          <p:val>
                                            <p:strVal val="#ppt_x"/>
                                          </p:val>
                                        </p:tav>
                                      </p:tavLst>
                                    </p:anim>
                                    <p:anim calcmode="lin" valueType="num">
                                      <p:cBhvr additive="base">
                                        <p:cTn id="4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Pearson’s Correlation Coefficient</a:t>
            </a:r>
          </a:p>
        </p:txBody>
      </p:sp>
      <p:pic>
        <p:nvPicPr>
          <p:cNvPr id="5" name="Picture 4"/>
          <p:cNvPicPr>
            <a:picLocks noChangeAspect="1"/>
          </p:cNvPicPr>
          <p:nvPr/>
        </p:nvPicPr>
        <p:blipFill>
          <a:blip r:embed="rId2"/>
          <a:stretch>
            <a:fillRect/>
          </a:stretch>
        </p:blipFill>
        <p:spPr>
          <a:xfrm>
            <a:off x="13447" y="2324873"/>
            <a:ext cx="4838700" cy="1628775"/>
          </a:xfrm>
          <a:prstGeom prst="rect">
            <a:avLst/>
          </a:prstGeom>
        </p:spPr>
      </p:pic>
      <p:pic>
        <p:nvPicPr>
          <p:cNvPr id="6" name="Picture 5"/>
          <p:cNvPicPr>
            <a:picLocks noChangeAspect="1"/>
          </p:cNvPicPr>
          <p:nvPr/>
        </p:nvPicPr>
        <p:blipFill>
          <a:blip r:embed="rId3"/>
          <a:stretch>
            <a:fillRect/>
          </a:stretch>
        </p:blipFill>
        <p:spPr>
          <a:xfrm>
            <a:off x="5029200" y="2156119"/>
            <a:ext cx="7162800" cy="1628775"/>
          </a:xfrm>
          <a:prstGeom prst="rect">
            <a:avLst/>
          </a:prstGeom>
        </p:spPr>
      </p:pic>
      <p:pic>
        <p:nvPicPr>
          <p:cNvPr id="7" name="Picture 6"/>
          <p:cNvPicPr>
            <a:picLocks noChangeAspect="1"/>
          </p:cNvPicPr>
          <p:nvPr/>
        </p:nvPicPr>
        <p:blipFill>
          <a:blip r:embed="rId4"/>
          <a:stretch>
            <a:fillRect/>
          </a:stretch>
        </p:blipFill>
        <p:spPr>
          <a:xfrm>
            <a:off x="2339194" y="4192680"/>
            <a:ext cx="7724775" cy="1964456"/>
          </a:xfrm>
          <a:prstGeom prst="rect">
            <a:avLst/>
          </a:prstGeom>
        </p:spPr>
      </p:pic>
      <p:sp>
        <p:nvSpPr>
          <p:cNvPr id="8" name="Rectangle 7"/>
          <p:cNvSpPr/>
          <p:nvPr/>
        </p:nvSpPr>
        <p:spPr>
          <a:xfrm>
            <a:off x="3473912" y="6157137"/>
            <a:ext cx="5455340" cy="369332"/>
          </a:xfrm>
          <a:prstGeom prst="rect">
            <a:avLst/>
          </a:prstGeom>
        </p:spPr>
        <p:txBody>
          <a:bodyPr wrap="none">
            <a:spAutoFit/>
          </a:bodyPr>
          <a:lstStyle/>
          <a:p>
            <a:r>
              <a:rPr lang="en-US" b="1" dirty="0">
                <a:solidFill>
                  <a:srgbClr val="FF0000"/>
                </a:solidFill>
                <a:latin typeface="Helvetica" panose="020B0604020202020204" pitchFamily="34" charset="0"/>
                <a:cs typeface="Helvetica" panose="020B0604020202020204" pitchFamily="34" charset="0"/>
              </a:rPr>
              <a:t>Both positive and negative correlation is useful!</a:t>
            </a:r>
          </a:p>
        </p:txBody>
      </p:sp>
      <p:sp>
        <p:nvSpPr>
          <p:cNvPr id="9" name="Rectangle 8"/>
          <p:cNvSpPr/>
          <p:nvPr/>
        </p:nvSpPr>
        <p:spPr>
          <a:xfrm>
            <a:off x="378941" y="1066800"/>
            <a:ext cx="11049000" cy="1569660"/>
          </a:xfrm>
          <a:prstGeom prst="rect">
            <a:avLst/>
          </a:prstGeom>
        </p:spPr>
        <p:txBody>
          <a:bodyPr wrap="square">
            <a:spAutoFit/>
          </a:bodyPr>
          <a:lstStyle/>
          <a:p>
            <a:pPr marL="342900" indent="-342900">
              <a:lnSpc>
                <a:spcPct val="150000"/>
              </a:lnSpc>
              <a:buFont typeface="Wingdings" panose="05000000000000000000" pitchFamily="2" charset="2"/>
              <a:buChar char="Ø"/>
            </a:pPr>
            <a:r>
              <a:rPr lang="en-US" sz="2400" dirty="0" smtClean="0">
                <a:solidFill>
                  <a:srgbClr val="FF0000"/>
                </a:solidFill>
                <a:latin typeface="Helvetica" panose="020B0604020202020204" pitchFamily="34" charset="0"/>
                <a:cs typeface="Helvetica" panose="020B0604020202020204" pitchFamily="34" charset="0"/>
              </a:rPr>
              <a:t>Used to measure the strength of association between two continuous random variables.</a:t>
            </a:r>
          </a:p>
          <a:p>
            <a:pPr marL="342900" indent="-342900">
              <a:buFont typeface="Wingdings" panose="05000000000000000000" pitchFamily="2" charset="2"/>
              <a:buChar char="Ø"/>
            </a:pPr>
            <a:endParaRPr lang="en-US" sz="2400" dirty="0">
              <a:solidFill>
                <a:srgbClr val="FF0000"/>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1383311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ppt_x"/>
                                          </p:val>
                                        </p:tav>
                                        <p:tav tm="100000">
                                          <p:val>
                                            <p:strVal val="#ppt_x"/>
                                          </p:val>
                                        </p:tav>
                                      </p:tavLst>
                                    </p:anim>
                                    <p:anim calcmode="lin" valueType="num">
                                      <p:cBhvr additive="base">
                                        <p:cTn id="3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Ranking with Filter Criteria</a:t>
            </a:r>
          </a:p>
        </p:txBody>
      </p:sp>
      <p:sp>
        <p:nvSpPr>
          <p:cNvPr id="3" name="Text Placeholder 2"/>
          <p:cNvSpPr>
            <a:spLocks noGrp="1"/>
          </p:cNvSpPr>
          <p:nvPr>
            <p:ph type="body" sz="quarter" idx="13"/>
          </p:nvPr>
        </p:nvSpPr>
        <p:spPr>
          <a:xfrm>
            <a:off x="685800" y="988460"/>
            <a:ext cx="10160000" cy="2728913"/>
          </a:xfrm>
        </p:spPr>
        <p:txBody>
          <a:bodyPr>
            <a:normAutofit/>
          </a:bodyPr>
          <a:lstStyle/>
          <a:p>
            <a:pPr>
              <a:buFont typeface="Wingdings" panose="05000000000000000000" pitchFamily="2" charset="2"/>
              <a:buChar char="Ø"/>
            </a:pPr>
            <a:r>
              <a:rPr lang="en-US" sz="2400" dirty="0"/>
              <a:t>Rank features X</a:t>
            </a:r>
            <a:r>
              <a:rPr lang="en-US" sz="2400" baseline="-25000" dirty="0"/>
              <a:t>i</a:t>
            </a:r>
            <a:r>
              <a:rPr lang="en-US" sz="2400" dirty="0"/>
              <a:t> , ∀</a:t>
            </a:r>
            <a:r>
              <a:rPr lang="en-US" sz="2400" dirty="0" err="1"/>
              <a:t>i</a:t>
            </a:r>
            <a:r>
              <a:rPr lang="en-US" sz="2400" dirty="0"/>
              <a:t> by their values of J(</a:t>
            </a:r>
            <a:r>
              <a:rPr lang="en-US" sz="2400" dirty="0" err="1"/>
              <a:t>X</a:t>
            </a:r>
            <a:r>
              <a:rPr lang="en-US" sz="2400" baseline="-25000" dirty="0" err="1"/>
              <a:t>k</a:t>
            </a:r>
            <a:r>
              <a:rPr lang="en-US" sz="2400" dirty="0"/>
              <a:t>). </a:t>
            </a:r>
            <a:endParaRPr lang="en-US" sz="2400" dirty="0" smtClean="0"/>
          </a:p>
          <a:p>
            <a:pPr>
              <a:buFont typeface="Wingdings" panose="05000000000000000000" pitchFamily="2" charset="2"/>
              <a:buChar char="Ø"/>
            </a:pPr>
            <a:r>
              <a:rPr lang="en-US" sz="2400" dirty="0" smtClean="0"/>
              <a:t>Retain </a:t>
            </a:r>
            <a:r>
              <a:rPr lang="en-US" sz="2400" dirty="0"/>
              <a:t>the highest </a:t>
            </a:r>
            <a:r>
              <a:rPr lang="en-US" sz="2400" dirty="0">
                <a:latin typeface="Helvetica" panose="020B0604020202020204" pitchFamily="34" charset="0"/>
                <a:cs typeface="Helvetica" panose="020B0604020202020204" pitchFamily="34" charset="0"/>
              </a:rPr>
              <a:t>ranked features, discard the </a:t>
            </a:r>
            <a:r>
              <a:rPr lang="en-US" sz="2400" dirty="0"/>
              <a:t>lowest ranked.</a:t>
            </a:r>
          </a:p>
        </p:txBody>
      </p:sp>
      <p:pic>
        <p:nvPicPr>
          <p:cNvPr id="5" name="Picture 4"/>
          <p:cNvPicPr>
            <a:picLocks noChangeAspect="1"/>
          </p:cNvPicPr>
          <p:nvPr/>
        </p:nvPicPr>
        <p:blipFill>
          <a:blip r:embed="rId3"/>
          <a:stretch>
            <a:fillRect/>
          </a:stretch>
        </p:blipFill>
        <p:spPr>
          <a:xfrm>
            <a:off x="533400" y="2654311"/>
            <a:ext cx="1943345" cy="3404507"/>
          </a:xfrm>
          <a:prstGeom prst="rect">
            <a:avLst/>
          </a:prstGeom>
        </p:spPr>
      </p:pic>
      <p:sp>
        <p:nvSpPr>
          <p:cNvPr id="6" name="Rectangle 5"/>
          <p:cNvSpPr/>
          <p:nvPr/>
        </p:nvSpPr>
        <p:spPr>
          <a:xfrm>
            <a:off x="3100762" y="1905000"/>
            <a:ext cx="6424238" cy="830997"/>
          </a:xfrm>
          <a:prstGeom prst="rect">
            <a:avLst/>
          </a:prstGeom>
        </p:spPr>
        <p:txBody>
          <a:bodyPr wrap="square">
            <a:spAutoFit/>
          </a:bodyPr>
          <a:lstStyle/>
          <a:p>
            <a:r>
              <a:rPr lang="en-US" sz="2400" dirty="0">
                <a:latin typeface="Helvetica" panose="020B0604020202020204" pitchFamily="34" charset="0"/>
                <a:cs typeface="Helvetica" panose="020B0604020202020204" pitchFamily="34" charset="0"/>
              </a:rPr>
              <a:t>Cut-off point decided by user, e.g. |S| = 5, </a:t>
            </a:r>
            <a:endParaRPr lang="en-US" sz="2400" dirty="0" smtClean="0">
              <a:latin typeface="Helvetica" panose="020B0604020202020204" pitchFamily="34" charset="0"/>
              <a:cs typeface="Helvetica" panose="020B0604020202020204" pitchFamily="34" charset="0"/>
            </a:endParaRPr>
          </a:p>
          <a:p>
            <a:r>
              <a:rPr lang="en-US" sz="2400" dirty="0" smtClean="0">
                <a:latin typeface="Helvetica" panose="020B0604020202020204" pitchFamily="34" charset="0"/>
                <a:cs typeface="Helvetica" panose="020B0604020202020204" pitchFamily="34" charset="0"/>
              </a:rPr>
              <a:t>S </a:t>
            </a:r>
            <a:r>
              <a:rPr lang="en-US" sz="2400" dirty="0">
                <a:latin typeface="Helvetica" panose="020B0604020202020204" pitchFamily="34" charset="0"/>
                <a:cs typeface="Helvetica" panose="020B0604020202020204" pitchFamily="34" charset="0"/>
              </a:rPr>
              <a:t>= {35, 42, 10, 654, 22}.</a:t>
            </a:r>
          </a:p>
        </p:txBody>
      </p:sp>
      <p:sp>
        <p:nvSpPr>
          <p:cNvPr id="7" name="Rectangle 6"/>
          <p:cNvSpPr/>
          <p:nvPr/>
        </p:nvSpPr>
        <p:spPr>
          <a:xfrm>
            <a:off x="3100762" y="2816536"/>
            <a:ext cx="8769227" cy="646331"/>
          </a:xfrm>
          <a:prstGeom prst="rect">
            <a:avLst/>
          </a:prstGeom>
        </p:spPr>
        <p:txBody>
          <a:bodyPr wrap="square">
            <a:spAutoFit/>
          </a:bodyPr>
          <a:lstStyle/>
          <a:p>
            <a:r>
              <a:rPr lang="en-US" b="1" dirty="0">
                <a:solidFill>
                  <a:srgbClr val="FF0000"/>
                </a:solidFill>
                <a:latin typeface="Helvetica" panose="020B0604020202020204" pitchFamily="34" charset="0"/>
                <a:cs typeface="Helvetica" panose="020B0604020202020204" pitchFamily="34" charset="0"/>
              </a:rPr>
              <a:t>Limitation: Pearson assumes all features are INDEPENDENT ! and... only </a:t>
            </a:r>
            <a:r>
              <a:rPr lang="en-US" b="1" dirty="0" smtClean="0">
                <a:solidFill>
                  <a:srgbClr val="FF0000"/>
                </a:solidFill>
                <a:latin typeface="Helvetica" panose="020B0604020202020204" pitchFamily="34" charset="0"/>
                <a:cs typeface="Helvetica" panose="020B0604020202020204" pitchFamily="34" charset="0"/>
              </a:rPr>
              <a:t>identifies </a:t>
            </a:r>
            <a:r>
              <a:rPr lang="en-US" b="1" dirty="0">
                <a:solidFill>
                  <a:srgbClr val="FF0000"/>
                </a:solidFill>
                <a:latin typeface="Helvetica" panose="020B0604020202020204" pitchFamily="34" charset="0"/>
                <a:cs typeface="Helvetica" panose="020B0604020202020204" pitchFamily="34" charset="0"/>
              </a:rPr>
              <a:t>LINEAR </a:t>
            </a:r>
            <a:r>
              <a:rPr lang="en-US" b="1" dirty="0" smtClean="0">
                <a:solidFill>
                  <a:srgbClr val="FF0000"/>
                </a:solidFill>
                <a:latin typeface="Helvetica" panose="020B0604020202020204" pitchFamily="34" charset="0"/>
                <a:cs typeface="Helvetica" panose="020B0604020202020204" pitchFamily="34" charset="0"/>
              </a:rPr>
              <a:t>correlations.</a:t>
            </a:r>
            <a:endParaRPr lang="en-US" b="1" dirty="0">
              <a:solidFill>
                <a:srgbClr val="FF0000"/>
              </a:solidFill>
              <a:latin typeface="Helvetica" panose="020B0604020202020204" pitchFamily="34" charset="0"/>
              <a:cs typeface="Helvetica" panose="020B0604020202020204" pitchFamily="34" charset="0"/>
            </a:endParaRPr>
          </a:p>
        </p:txBody>
      </p:sp>
      <p:pic>
        <p:nvPicPr>
          <p:cNvPr id="8" name="Picture 7"/>
          <p:cNvPicPr>
            <a:picLocks noChangeAspect="1"/>
          </p:cNvPicPr>
          <p:nvPr/>
        </p:nvPicPr>
        <p:blipFill>
          <a:blip r:embed="rId4"/>
          <a:stretch>
            <a:fillRect/>
          </a:stretch>
        </p:blipFill>
        <p:spPr>
          <a:xfrm>
            <a:off x="3544452" y="3462867"/>
            <a:ext cx="7467600" cy="3318933"/>
          </a:xfrm>
          <a:prstGeom prst="rect">
            <a:avLst/>
          </a:prstGeom>
        </p:spPr>
      </p:pic>
    </p:spTree>
    <p:extLst>
      <p:ext uri="{BB962C8B-B14F-4D97-AF65-F5344CB8AC3E}">
        <p14:creationId xmlns:p14="http://schemas.microsoft.com/office/powerpoint/2010/main" val="713946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fill="hold"/>
                                        <p:tgtEl>
                                          <p:spTgt spid="6"/>
                                        </p:tgtEl>
                                        <p:attrNameLst>
                                          <p:attrName>ppt_x</p:attrName>
                                        </p:attrNameLst>
                                      </p:cBhvr>
                                      <p:tavLst>
                                        <p:tav tm="0">
                                          <p:val>
                                            <p:strVal val="#ppt_x"/>
                                          </p:val>
                                        </p:tav>
                                        <p:tav tm="100000">
                                          <p:val>
                                            <p:strVal val="#ppt_x"/>
                                          </p:val>
                                        </p:tav>
                                      </p:tavLst>
                                    </p:anim>
                                    <p:anim calcmode="lin" valueType="num">
                                      <p:cBhvr additive="base">
                                        <p:cTn id="2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500" fill="hold"/>
                                        <p:tgtEl>
                                          <p:spTgt spid="7"/>
                                        </p:tgtEl>
                                        <p:attrNameLst>
                                          <p:attrName>ppt_x</p:attrName>
                                        </p:attrNameLst>
                                      </p:cBhvr>
                                      <p:tavLst>
                                        <p:tav tm="0">
                                          <p:val>
                                            <p:strVal val="#ppt_x"/>
                                          </p:val>
                                        </p:tav>
                                        <p:tav tm="100000">
                                          <p:val>
                                            <p:strVal val="#ppt_x"/>
                                          </p:val>
                                        </p:tav>
                                      </p:tavLst>
                                    </p:anim>
                                    <p:anim calcmode="lin" valueType="num">
                                      <p:cBhvr additive="base">
                                        <p:cTn id="3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cBhvr additive="base">
                                        <p:cTn id="37" dur="500" fill="hold"/>
                                        <p:tgtEl>
                                          <p:spTgt spid="8"/>
                                        </p:tgtEl>
                                        <p:attrNameLst>
                                          <p:attrName>ppt_x</p:attrName>
                                        </p:attrNameLst>
                                      </p:cBhvr>
                                      <p:tavLst>
                                        <p:tav tm="0">
                                          <p:val>
                                            <p:strVal val="#ppt_x"/>
                                          </p:val>
                                        </p:tav>
                                        <p:tav tm="100000">
                                          <p:val>
                                            <p:strVal val="#ppt_x"/>
                                          </p:val>
                                        </p:tav>
                                      </p:tavLst>
                                    </p:anim>
                                    <p:anim calcmode="lin" valueType="num">
                                      <p:cBhvr additive="base">
                                        <p:cTn id="3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There are LOTS of ranking criteria...</a:t>
            </a:r>
          </a:p>
        </p:txBody>
      </p:sp>
      <p:sp>
        <p:nvSpPr>
          <p:cNvPr id="3" name="Text Placeholder 2"/>
          <p:cNvSpPr>
            <a:spLocks noGrp="1"/>
          </p:cNvSpPr>
          <p:nvPr>
            <p:ph type="body" sz="quarter" idx="13"/>
          </p:nvPr>
        </p:nvSpPr>
        <p:spPr>
          <a:xfrm>
            <a:off x="527538" y="2724447"/>
            <a:ext cx="10978662" cy="3219153"/>
          </a:xfrm>
        </p:spPr>
        <p:txBody>
          <a:bodyPr>
            <a:normAutofit/>
          </a:bodyPr>
          <a:lstStyle/>
          <a:p>
            <a:pPr>
              <a:lnSpc>
                <a:spcPct val="150000"/>
              </a:lnSpc>
              <a:buFont typeface="Wingdings" panose="05000000000000000000" pitchFamily="2" charset="2"/>
              <a:buChar char="Ø"/>
            </a:pPr>
            <a:r>
              <a:rPr lang="en-US" sz="2400" dirty="0"/>
              <a:t>How do I </a:t>
            </a:r>
            <a:r>
              <a:rPr lang="en-US" sz="2400" dirty="0" smtClean="0"/>
              <a:t>pick the right filter ? </a:t>
            </a:r>
            <a:r>
              <a:rPr lang="en-US" sz="2400" dirty="0"/>
              <a:t>Unfortunately, quite complex.... depends on:</a:t>
            </a:r>
          </a:p>
          <a:p>
            <a:pPr lvl="1">
              <a:lnSpc>
                <a:spcPct val="150000"/>
              </a:lnSpc>
              <a:buFont typeface="Wingdings" panose="05000000000000000000" pitchFamily="2" charset="2"/>
              <a:buChar char="ü"/>
            </a:pPr>
            <a:r>
              <a:rPr lang="en-US" sz="2400" dirty="0" smtClean="0"/>
              <a:t>type </a:t>
            </a:r>
            <a:r>
              <a:rPr lang="en-US" sz="2400" dirty="0"/>
              <a:t>of variables/targets (continuous, discrete, categorical).</a:t>
            </a:r>
          </a:p>
          <a:p>
            <a:pPr lvl="1">
              <a:lnSpc>
                <a:spcPct val="150000"/>
              </a:lnSpc>
              <a:buFont typeface="Wingdings" panose="05000000000000000000" pitchFamily="2" charset="2"/>
              <a:buChar char="ü"/>
            </a:pPr>
            <a:r>
              <a:rPr lang="en-US" sz="2400" dirty="0" smtClean="0"/>
              <a:t>class </a:t>
            </a:r>
            <a:r>
              <a:rPr lang="en-US" sz="2400" dirty="0"/>
              <a:t>distribution</a:t>
            </a:r>
          </a:p>
          <a:p>
            <a:pPr lvl="1">
              <a:lnSpc>
                <a:spcPct val="150000"/>
              </a:lnSpc>
              <a:buFont typeface="Wingdings" panose="05000000000000000000" pitchFamily="2" charset="2"/>
              <a:buChar char="ü"/>
            </a:pPr>
            <a:r>
              <a:rPr lang="en-US" sz="2400" dirty="0" smtClean="0"/>
              <a:t>degree </a:t>
            </a:r>
            <a:r>
              <a:rPr lang="en-US" sz="2400" dirty="0"/>
              <a:t>of nonlinearity/feature interaction</a:t>
            </a:r>
          </a:p>
          <a:p>
            <a:endParaRPr lang="en-US" dirty="0"/>
          </a:p>
        </p:txBody>
      </p:sp>
      <p:sp>
        <p:nvSpPr>
          <p:cNvPr id="4" name="Text Placeholder 3"/>
          <p:cNvSpPr>
            <a:spLocks noGrp="1"/>
          </p:cNvSpPr>
          <p:nvPr>
            <p:ph type="body" sz="quarter" idx="14"/>
          </p:nvPr>
        </p:nvSpPr>
        <p:spPr>
          <a:xfrm>
            <a:off x="527538" y="924933"/>
            <a:ext cx="11634153" cy="533399"/>
          </a:xfrm>
        </p:spPr>
        <p:txBody>
          <a:bodyPr>
            <a:noAutofit/>
          </a:bodyPr>
          <a:lstStyle/>
          <a:p>
            <a:pPr>
              <a:lnSpc>
                <a:spcPct val="150000"/>
              </a:lnSpc>
            </a:pPr>
            <a:r>
              <a:rPr lang="en-US" sz="2400" dirty="0"/>
              <a:t>Pearson, Fisher, Mutual Info, </a:t>
            </a:r>
            <a:r>
              <a:rPr lang="en-US" sz="2400" dirty="0" err="1"/>
              <a:t>Jeffreys-Matsusita</a:t>
            </a:r>
            <a:r>
              <a:rPr lang="en-US" sz="2400" dirty="0"/>
              <a:t>, Gini Index, AUC, F-measure, Kolmogorov distance, Chi-squared, CFS, Alpha-divergence, Symmetrical Uncertainty,.... </a:t>
            </a:r>
            <a:r>
              <a:rPr lang="en-US" sz="2400" dirty="0" err="1"/>
              <a:t>etc</a:t>
            </a:r>
            <a:r>
              <a:rPr lang="en-US" sz="2400" dirty="0"/>
              <a:t>, </a:t>
            </a:r>
            <a:r>
              <a:rPr lang="en-US" sz="2400" dirty="0" err="1"/>
              <a:t>etc</a:t>
            </a:r>
            <a:endParaRPr lang="en-US" sz="2400" dirty="0"/>
          </a:p>
        </p:txBody>
      </p:sp>
      <p:sp>
        <p:nvSpPr>
          <p:cNvPr id="5" name="Rectangle 4"/>
          <p:cNvSpPr/>
          <p:nvPr/>
        </p:nvSpPr>
        <p:spPr>
          <a:xfrm>
            <a:off x="609600" y="5528101"/>
            <a:ext cx="11342077" cy="830997"/>
          </a:xfrm>
          <a:prstGeom prst="rect">
            <a:avLst/>
          </a:prstGeom>
        </p:spPr>
        <p:txBody>
          <a:bodyPr wrap="square">
            <a:spAutoFit/>
          </a:bodyPr>
          <a:lstStyle/>
          <a:p>
            <a:pPr marL="285750" indent="-285750">
              <a:buFont typeface="Wingdings" panose="05000000000000000000" pitchFamily="2" charset="2"/>
              <a:buChar char="Ø"/>
            </a:pPr>
            <a:r>
              <a:rPr lang="en-US" sz="2400" dirty="0">
                <a:solidFill>
                  <a:srgbClr val="FF0000"/>
                </a:solidFill>
                <a:latin typeface="Helvetica" panose="020B0604020202030204" pitchFamily="34" charset="0"/>
              </a:rPr>
              <a:t>The </a:t>
            </a:r>
            <a:r>
              <a:rPr lang="en-US" sz="2400" b="1" dirty="0">
                <a:solidFill>
                  <a:srgbClr val="FF0000"/>
                </a:solidFill>
                <a:latin typeface="Helvetica" panose="020B0604020202030204" pitchFamily="34" charset="0"/>
              </a:rPr>
              <a:t>“No Free Lunch” </a:t>
            </a:r>
            <a:r>
              <a:rPr lang="en-US" sz="2400" dirty="0">
                <a:solidFill>
                  <a:srgbClr val="FF0000"/>
                </a:solidFill>
                <a:latin typeface="Helvetica" panose="020B0604020202030204" pitchFamily="34" charset="0"/>
              </a:rPr>
              <a:t>theorem states that there is no </a:t>
            </a:r>
            <a:r>
              <a:rPr lang="en-US" sz="2400" dirty="0" smtClean="0">
                <a:solidFill>
                  <a:srgbClr val="FF0000"/>
                </a:solidFill>
                <a:latin typeface="Helvetica" panose="020B0604020202030204" pitchFamily="34" charset="0"/>
              </a:rPr>
              <a:t>universal </a:t>
            </a:r>
            <a:r>
              <a:rPr lang="en-US" sz="2400" dirty="0">
                <a:solidFill>
                  <a:srgbClr val="FF0000"/>
                </a:solidFill>
                <a:latin typeface="Helvetica" panose="020B0604020202030204" pitchFamily="34" charset="0"/>
              </a:rPr>
              <a:t>model that works best for every problem. </a:t>
            </a:r>
          </a:p>
        </p:txBody>
      </p:sp>
    </p:spTree>
    <p:extLst>
      <p:ext uri="{BB962C8B-B14F-4D97-AF65-F5344CB8AC3E}">
        <p14:creationId xmlns:p14="http://schemas.microsoft.com/office/powerpoint/2010/main" val="2746086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5"/>
                                        </p:tgtEl>
                                        <p:attrNameLst>
                                          <p:attrName>style.visibility</p:attrName>
                                        </p:attrNameLst>
                                      </p:cBhvr>
                                      <p:to>
                                        <p:strVal val="visible"/>
                                      </p:to>
                                    </p:set>
                                    <p:anim calcmode="lin" valueType="num">
                                      <p:cBhvr additive="base">
                                        <p:cTn id="37" dur="500" fill="hold"/>
                                        <p:tgtEl>
                                          <p:spTgt spid="5"/>
                                        </p:tgtEl>
                                        <p:attrNameLst>
                                          <p:attrName>ppt_x</p:attrName>
                                        </p:attrNameLst>
                                      </p:cBhvr>
                                      <p:tavLst>
                                        <p:tav tm="0">
                                          <p:val>
                                            <p:strVal val="#ppt_x"/>
                                          </p:val>
                                        </p:tav>
                                        <p:tav tm="100000">
                                          <p:val>
                                            <p:strVal val="#ppt_x"/>
                                          </p:val>
                                        </p:tav>
                                      </p:tavLst>
                                    </p:anim>
                                    <p:anim calcmode="lin" valueType="num">
                                      <p:cBhvr additive="base">
                                        <p:cTn id="3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16326</TotalTime>
  <Words>682</Words>
  <Application>Microsoft Office PowerPoint</Application>
  <PresentationFormat>Widescreen</PresentationFormat>
  <Paragraphs>89</Paragraphs>
  <Slides>10</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Calibri</vt:lpstr>
      <vt:lpstr>Calibri Light</vt:lpstr>
      <vt:lpstr>Helvetica</vt:lpstr>
      <vt:lpstr>Helvetica Light</vt:lpstr>
      <vt:lpstr>Wingdings</vt:lpstr>
      <vt:lpstr>Office Theme</vt:lpstr>
      <vt:lpstr>Feature subset selection using Filter methods</vt:lpstr>
      <vt:lpstr>Learning Objectives</vt:lpstr>
      <vt:lpstr>Filter Methods</vt:lpstr>
      <vt:lpstr>Types of Filters</vt:lpstr>
      <vt:lpstr>Types of filters</vt:lpstr>
      <vt:lpstr>How “useful” is a single feature? : Univariate filters</vt:lpstr>
      <vt:lpstr>Pearson’s Correlation Coefficient</vt:lpstr>
      <vt:lpstr>Ranking with Filter Criteria</vt:lpstr>
      <vt:lpstr>There are LOTS of ranking criteria...</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Aruna</cp:lastModifiedBy>
  <cp:revision>442</cp:revision>
  <dcterms:created xsi:type="dcterms:W3CDTF">2018-10-16T06:13:57Z</dcterms:created>
  <dcterms:modified xsi:type="dcterms:W3CDTF">2019-07-19T10:15:39Z</dcterms:modified>
</cp:coreProperties>
</file>